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27"/>
  </p:notesMasterIdLst>
  <p:sldIdLst>
    <p:sldId id="256" r:id="rId2"/>
    <p:sldId id="257" r:id="rId3"/>
    <p:sldId id="258" r:id="rId4"/>
    <p:sldId id="284" r:id="rId5"/>
    <p:sldId id="285" r:id="rId6"/>
    <p:sldId id="260" r:id="rId7"/>
    <p:sldId id="277" r:id="rId8"/>
    <p:sldId id="280" r:id="rId9"/>
    <p:sldId id="282" r:id="rId10"/>
    <p:sldId id="283" r:id="rId11"/>
    <p:sldId id="279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ti.hurlocker@cox.net" initials="p" lastIdx="1" clrIdx="0">
    <p:extLst>
      <p:ext uri="{19B8F6BF-5375-455C-9EA6-DF929625EA0E}">
        <p15:presenceInfo xmlns:p15="http://schemas.microsoft.com/office/powerpoint/2012/main" userId="d2263cf924a74d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E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08"/>
    <p:restoredTop sz="94643"/>
  </p:normalViewPr>
  <p:slideViewPr>
    <p:cSldViewPr snapToGrid="0" snapToObjects="1">
      <p:cViewPr varScale="1">
        <p:scale>
          <a:sx n="70" d="100"/>
          <a:sy n="70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8T11:58:12.727" idx="1">
    <p:pos x="6077" y="855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583A-823C-6A4C-804E-3291A4BE752A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A27A6-0FF0-4E4F-A1D7-FB274F35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ed49ba8d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ed49ba8d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1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ed49ba8d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ed49ba8d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4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2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ed49ba8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ed49ba8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549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ed49ba8d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ed49ba8d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33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companies were selected to compare Tweets on Leadership to provide a Vader Analysis. I attempted to pull 1000 tweets from the organizations.</a:t>
            </a:r>
          </a:p>
          <a:p>
            <a:r>
              <a:rPr lang="en-US" dirty="0"/>
              <a:t>: 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 Forum, </a:t>
            </a:r>
            <a:r>
              <a:rPr lang="en-US" dirty="0"/>
              <a:t>Dale Carnegie, West Point, Harvard Business, and Center for Creative Leadership. West Point only had 576 tweets yet they ranked 2</a:t>
            </a:r>
            <a:r>
              <a:rPr lang="en-US" baseline="30000" dirty="0"/>
              <a:t>nd</a:t>
            </a:r>
            <a:r>
              <a:rPr lang="en-US" dirty="0"/>
              <a:t> with positive sentiment. I revisited this and selected a new </a:t>
            </a:r>
          </a:p>
          <a:p>
            <a:r>
              <a:rPr lang="en-US" dirty="0"/>
              <a:t>All organizations are found to utilize &lt; 140 characters, and include graphics in the form of a </a:t>
            </a:r>
            <a:r>
              <a:rPr lang="en-US" dirty="0" err="1"/>
              <a:t>png</a:t>
            </a:r>
            <a:r>
              <a:rPr lang="en-US" dirty="0"/>
              <a:t> or jpg file to communicate more information.  It is important for CCL to be mindful of keeping the Tweet Text and the slide show consist.</a:t>
            </a:r>
          </a:p>
          <a:p>
            <a:r>
              <a:rPr lang="en-US" dirty="0"/>
              <a:t>I was able to pull 1000 tweets from the organizations.   Niche similar to CCL , small to medium vs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Corfairy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55774-B136-476A-83B3-B16AC8B065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43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Dale Carnegie is leading the pack in POSITIVE tweet analysis and has reached a considerable audience when compared to </a:t>
            </a:r>
            <a:r>
              <a:rPr lang="en-US" dirty="0" err="1"/>
              <a:t>HarvardBiz</a:t>
            </a:r>
            <a:r>
              <a:rPr lang="en-US" dirty="0"/>
              <a:t> you can see the sentiment is misaligned.  We have viewed the images and found two critical points for CCL to adopt.  1.  Post tweet images with the CCL logo/name to ensure copyright or if it is tweeted again, future customers will want to follow you and adopt your positivity.  2.  Employ a bot to push your message out and connect via LinkedIn.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55774-B136-476A-83B3-B16AC8B065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41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CCL Leadership Courses were analyzed from 2015-2018 for the WHO, WHAT, WHEN, WHERE… but we want to understand WHY the decline in enrollment and determine what is causing the growth and / or reduction.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055774-B136-476A-83B3-B16AC8B065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04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3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9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4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6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7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6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0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0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7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05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4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1C91960-FD1B-E944-AC0E-1AD59AB10E19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312FC0D-9A86-AD4D-AA74-511978445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7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hieveForum" TargetMode="External"/><Relationship Id="rId7" Type="http://schemas.openxmlformats.org/officeDocument/2006/relationships/hyperlink" Target="https://twitter.com/CCLdotOR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HarvardBiz" TargetMode="External"/><Relationship Id="rId5" Type="http://schemas.openxmlformats.org/officeDocument/2006/relationships/hyperlink" Target="https://twitter.com/franklincovey" TargetMode="External"/><Relationship Id="rId4" Type="http://schemas.openxmlformats.org/officeDocument/2006/relationships/hyperlink" Target="https://twitter.com/DaleCarnegi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jEIzbGrT0aoAFU6HWdJmMdiPw7szW4unx2gaPovRUn3IGkHS2MY_vV-I8bus4kEzrGQ6c8jFq4rmTcUfeHNKUhgE83elV2WcLqza-iXp8xIkc7Oaz2kXoK3x4gV8CusKjv_xYMEA">
            <a:extLst>
              <a:ext uri="{FF2B5EF4-FFF2-40B4-BE49-F238E27FC236}">
                <a16:creationId xmlns:a16="http://schemas.microsoft.com/office/drawing/2014/main" id="{D83217B6-3D92-EA49-9580-83F60EAA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BCBB3-94FD-CD43-9C4F-8EF296431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504" y="315843"/>
            <a:ext cx="10614991" cy="3244920"/>
          </a:xfrm>
          <a:noFill/>
          <a:effectLst>
            <a:softEdge rad="635000"/>
          </a:effectLst>
        </p:spPr>
        <p:txBody>
          <a:bodyPr>
            <a:normAutofit/>
          </a:bodyPr>
          <a:lstStyle/>
          <a:p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Center for Creative Leadership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Leadership Development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D2AC6-D7EF-0647-8FB2-E67D57489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800" y="4352544"/>
            <a:ext cx="7922006" cy="1239894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Team: </a:t>
            </a:r>
            <a:r>
              <a:rPr lang="en-US" sz="3200" b="1" dirty="0" err="1">
                <a:solidFill>
                  <a:schemeClr val="tx1"/>
                </a:solidFill>
              </a:rPr>
              <a:t>Decametrix</a:t>
            </a:r>
            <a:endParaRPr lang="en-US" sz="3200" b="1" dirty="0">
              <a:solidFill>
                <a:schemeClr val="tx1"/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</a:rPr>
              <a:t>Members: Patricia </a:t>
            </a:r>
            <a:r>
              <a:rPr lang="en-US" sz="3200" b="1" dirty="0" err="1">
                <a:solidFill>
                  <a:schemeClr val="tx1"/>
                </a:solidFill>
              </a:rPr>
              <a:t>Hurlocker</a:t>
            </a:r>
            <a:r>
              <a:rPr lang="en-US" sz="3200" b="1" dirty="0">
                <a:solidFill>
                  <a:schemeClr val="tx1"/>
                </a:solidFill>
              </a:rPr>
              <a:t>, Marcus Manahan, Muriel Marable, Jasmine Kwok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433" y="1474000"/>
            <a:ext cx="5486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5697EE-CD2A-4539-8C50-93C57A1B9952}"/>
              </a:ext>
            </a:extLst>
          </p:cNvPr>
          <p:cNvSpPr/>
          <p:nvPr/>
        </p:nvSpPr>
        <p:spPr>
          <a:xfrm>
            <a:off x="194000" y="800301"/>
            <a:ext cx="6096000" cy="5302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2667" kern="0" dirty="0">
              <a:solidFill>
                <a:srgbClr val="FFFFFF"/>
              </a:solidFill>
              <a:latin typeface="Lato"/>
              <a:cs typeface="Arial"/>
              <a:sym typeface="Lato"/>
            </a:endParaRPr>
          </a:p>
          <a:p>
            <a:pPr defTabSz="121917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67" b="1" kern="0" dirty="0">
              <a:solidFill>
                <a:srgbClr val="FFFFFF"/>
              </a:solidFill>
              <a:latin typeface="Lato"/>
              <a:cs typeface="Arial"/>
              <a:sym typeface="Lato"/>
            </a:endParaRP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endParaRPr lang="en-US" sz="1867" kern="0" dirty="0">
              <a:solidFill>
                <a:srgbClr val="FFFFFF"/>
              </a:solidFill>
              <a:latin typeface="Lato"/>
              <a:cs typeface="Arial"/>
              <a:sym typeface="Lato"/>
            </a:endParaRP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133" kern="0" dirty="0">
                <a:solidFill>
                  <a:srgbClr val="FFFFFF"/>
                </a:solidFill>
                <a:latin typeface="Lato" panose="020B0604020202020204" charset="0"/>
                <a:cs typeface="Arial"/>
                <a:sym typeface="Arial"/>
              </a:rPr>
              <a:t>A Rating of 5 made up 70 to 80 percent of responses for a majority of questions</a:t>
            </a: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endParaRPr lang="en-US" sz="2133" kern="0" dirty="0">
              <a:solidFill>
                <a:srgbClr val="FFFFFF"/>
              </a:solidFill>
              <a:latin typeface="Lato" panose="020B0604020202020204" charset="0"/>
              <a:cs typeface="Arial"/>
              <a:sym typeface="Arial"/>
            </a:endParaRP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133" kern="0" dirty="0">
                <a:solidFill>
                  <a:srgbClr val="FFFFFF"/>
                </a:solidFill>
                <a:latin typeface="Lato"/>
                <a:cs typeface="Arial"/>
                <a:sym typeface="Lato"/>
              </a:rPr>
              <a:t>A Rating of 4 made up 18 to 25 percent of responses for a majority of questions</a:t>
            </a: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endParaRPr lang="en-US" sz="2133" kern="0" dirty="0">
              <a:solidFill>
                <a:srgbClr val="FFFFFF"/>
              </a:solidFill>
              <a:latin typeface="Lato"/>
              <a:cs typeface="Arial"/>
              <a:sym typeface="Lato"/>
            </a:endParaRP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r>
              <a:rPr lang="en-US" sz="2133" kern="0" dirty="0">
                <a:solidFill>
                  <a:srgbClr val="FFFFFF"/>
                </a:solidFill>
                <a:latin typeface="Lato"/>
                <a:cs typeface="Arial"/>
                <a:sym typeface="Lato"/>
              </a:rPr>
              <a:t>A Rating of 3 made up less than 5 percent of responses  </a:t>
            </a: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endParaRPr lang="en-US" sz="2133" kern="0" dirty="0">
              <a:solidFill>
                <a:srgbClr val="FFFFFF"/>
              </a:solidFill>
              <a:latin typeface="Lato"/>
              <a:cs typeface="Arial"/>
              <a:sym typeface="Lato"/>
            </a:endParaRP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endParaRPr lang="en-US" sz="2133" kern="0" dirty="0">
              <a:solidFill>
                <a:srgbClr val="FFFFFF"/>
              </a:solidFill>
              <a:latin typeface="Lato" panose="020B0604020202020204" charset="0"/>
              <a:cs typeface="Arial"/>
              <a:sym typeface="Arial"/>
            </a:endParaRPr>
          </a:p>
          <a:p>
            <a:pPr marL="609585" indent="-440256" defTabSz="1219170">
              <a:lnSpc>
                <a:spcPct val="115000"/>
              </a:lnSpc>
              <a:buClr>
                <a:srgbClr val="FFFFFF"/>
              </a:buClr>
              <a:buSzPts val="1600"/>
              <a:buFont typeface="Lato"/>
              <a:buChar char="●"/>
            </a:pPr>
            <a:endParaRPr lang="en-US" sz="1867" kern="0" dirty="0">
              <a:solidFill>
                <a:srgbClr val="FFFFFF"/>
              </a:solidFill>
              <a:latin typeface="Lato"/>
              <a:cs typeface="Arial"/>
              <a:sym typeface="Lato"/>
            </a:endParaRPr>
          </a:p>
        </p:txBody>
      </p:sp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458F853F-835D-1648-9361-C5115182AE55}"/>
              </a:ext>
            </a:extLst>
          </p:cNvPr>
          <p:cNvSpPr txBox="1">
            <a:spLocks/>
          </p:cNvSpPr>
          <p:nvPr/>
        </p:nvSpPr>
        <p:spPr bwMode="black">
          <a:xfrm>
            <a:off x="609600" y="418501"/>
            <a:ext cx="11360800" cy="76360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Faculty Findings</a:t>
            </a:r>
          </a:p>
        </p:txBody>
      </p:sp>
    </p:spTree>
    <p:extLst>
      <p:ext uri="{BB962C8B-B14F-4D97-AF65-F5344CB8AC3E}">
        <p14:creationId xmlns:p14="http://schemas.microsoft.com/office/powerpoint/2010/main" val="48874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67" y="1587100"/>
            <a:ext cx="10393664" cy="34362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307D03-44FF-C04C-9EBD-F438F598B193}"/>
              </a:ext>
            </a:extLst>
          </p:cNvPr>
          <p:cNvSpPr txBox="1">
            <a:spLocks/>
          </p:cNvSpPr>
          <p:nvPr/>
        </p:nvSpPr>
        <p:spPr>
          <a:xfrm>
            <a:off x="1449134" y="242500"/>
            <a:ext cx="8991600" cy="107980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One-Way </a:t>
            </a:r>
            <a:r>
              <a:rPr lang="en-US" b="1" dirty="0" err="1"/>
              <a:t>Anova</a:t>
            </a:r>
            <a:r>
              <a:rPr lang="en-US" b="1" dirty="0"/>
              <a:t> Testing</a:t>
            </a:r>
          </a:p>
        </p:txBody>
      </p:sp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CF63B400-B378-9144-9C04-3C46C01F01A6}"/>
              </a:ext>
            </a:extLst>
          </p:cNvPr>
          <p:cNvSpPr txBox="1"/>
          <p:nvPr/>
        </p:nvSpPr>
        <p:spPr>
          <a:xfrm>
            <a:off x="3014133" y="5592967"/>
            <a:ext cx="9889067" cy="6149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err="1">
                <a:solidFill>
                  <a:schemeClr val="bg1"/>
                </a:solidFill>
                <a:highlight>
                  <a:srgbClr val="FFFFFF"/>
                </a:highlight>
              </a:rPr>
              <a:t>pvalue</a:t>
            </a:r>
            <a:r>
              <a:rPr lang="en-US" sz="3200" dirty="0">
                <a:solidFill>
                  <a:schemeClr val="bg1"/>
                </a:solidFill>
                <a:highlight>
                  <a:srgbClr val="FFFFFF"/>
                </a:highlight>
              </a:rPr>
              <a:t>=0.10829816267233865</a:t>
            </a:r>
          </a:p>
        </p:txBody>
      </p:sp>
    </p:spTree>
    <p:extLst>
      <p:ext uri="{BB962C8B-B14F-4D97-AF65-F5344CB8AC3E}">
        <p14:creationId xmlns:p14="http://schemas.microsoft.com/office/powerpoint/2010/main" val="159067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6C1B-F423-4E7D-B84F-0C53ADF3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659544"/>
            <a:ext cx="8991600" cy="1645920"/>
          </a:xfr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Regression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8EA1D-FB03-4B6C-AD69-A1CD40C5F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067" y="3098800"/>
            <a:ext cx="9254066" cy="3335867"/>
          </a:xfrm>
        </p:spPr>
        <p:txBody>
          <a:bodyPr>
            <a:normAutofit/>
          </a:bodyPr>
          <a:lstStyle/>
          <a:p>
            <a:r>
              <a:rPr lang="en-US" sz="3200" b="1" dirty="0"/>
              <a:t>Objective: </a:t>
            </a:r>
            <a:r>
              <a:rPr lang="en-US" sz="3200" dirty="0"/>
              <a:t>To determine which aspect of the Leadership trainings affect overall satisfaction the most according to survey data</a:t>
            </a:r>
          </a:p>
        </p:txBody>
      </p:sp>
    </p:spTree>
    <p:extLst>
      <p:ext uri="{BB962C8B-B14F-4D97-AF65-F5344CB8AC3E}">
        <p14:creationId xmlns:p14="http://schemas.microsoft.com/office/powerpoint/2010/main" val="94183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6A56-E280-4E43-AE76-A44A1508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510" y="216547"/>
            <a:ext cx="7729728" cy="1188720"/>
          </a:xfrm>
        </p:spPr>
        <p:txBody>
          <a:bodyPr/>
          <a:lstStyle/>
          <a:p>
            <a:r>
              <a:rPr lang="en-US" b="1" dirty="0"/>
              <a:t>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766-4CD4-4D66-ADC0-56383B9E0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27200"/>
            <a:ext cx="10439401" cy="4449763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Survey Questions:</a:t>
            </a:r>
          </a:p>
          <a:p>
            <a:pPr lvl="1"/>
            <a:r>
              <a:rPr lang="en-US" sz="2400" dirty="0"/>
              <a:t>Overall Satisfaction</a:t>
            </a:r>
          </a:p>
          <a:p>
            <a:pPr lvl="1"/>
            <a:r>
              <a:rPr lang="en-US" sz="2400" dirty="0"/>
              <a:t>If objectives were achieved</a:t>
            </a:r>
          </a:p>
          <a:p>
            <a:pPr lvl="2"/>
            <a:r>
              <a:rPr lang="en-US" sz="2400" dirty="0"/>
              <a:t>If students became more proactive in the organization</a:t>
            </a:r>
          </a:p>
          <a:p>
            <a:pPr lvl="2"/>
            <a:r>
              <a:rPr lang="en-US" sz="2400" dirty="0"/>
              <a:t>If tools and techniques were utilized</a:t>
            </a:r>
          </a:p>
          <a:p>
            <a:pPr lvl="2"/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pPr lvl="1"/>
            <a:r>
              <a:rPr lang="en-US" sz="2400" dirty="0"/>
              <a:t>If the objectives were applicable</a:t>
            </a:r>
          </a:p>
          <a:p>
            <a:pPr lvl="2"/>
            <a:r>
              <a:rPr lang="en-US" sz="2400" dirty="0"/>
              <a:t>If the knowledge and skills learned from the program can be applied</a:t>
            </a:r>
          </a:p>
          <a:p>
            <a:pPr lvl="1"/>
            <a:r>
              <a:rPr lang="en-US" sz="2400" dirty="0"/>
              <a:t>If the programs offered different perspectives</a:t>
            </a:r>
          </a:p>
          <a:p>
            <a:pPr lvl="1"/>
            <a:r>
              <a:rPr lang="en-US" sz="2400" dirty="0"/>
              <a:t>Faculty ratings</a:t>
            </a:r>
          </a:p>
          <a:p>
            <a:pPr lvl="1"/>
            <a:r>
              <a:rPr lang="en-US" sz="2400" dirty="0"/>
              <a:t>Food, Transportation, Hotel </a:t>
            </a:r>
            <a:r>
              <a:rPr lang="en-US" sz="2400" dirty="0" err="1"/>
              <a:t>etc</a:t>
            </a:r>
            <a:r>
              <a:rPr lang="en-US" sz="2400" dirty="0"/>
              <a:t> (for LOI only)</a:t>
            </a:r>
          </a:p>
          <a:p>
            <a:r>
              <a:rPr lang="en-US" sz="2800" dirty="0"/>
              <a:t>Question Rating: 1 to 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5504-DDB8-4904-85FF-203BF174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731932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Code</a:t>
            </a:r>
            <a:br>
              <a:rPr lang="en-US" b="1" dirty="0"/>
            </a:br>
            <a:r>
              <a:rPr lang="en-US" sz="3100" b="1" dirty="0"/>
              <a:t>{Question} vs Overall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5A79-79EC-489F-A24F-094734953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200" y="1930400"/>
            <a:ext cx="5317067" cy="4318000"/>
          </a:xfrm>
        </p:spPr>
        <p:txBody>
          <a:bodyPr>
            <a:normAutofit/>
          </a:bodyPr>
          <a:lstStyle/>
          <a:p>
            <a:r>
              <a:rPr lang="en-US" sz="2400" dirty="0"/>
              <a:t>Only focused on columns where the data received were 1-5</a:t>
            </a:r>
          </a:p>
          <a:p>
            <a:pPr lvl="1"/>
            <a:r>
              <a:rPr lang="en-US" sz="2000" dirty="0"/>
              <a:t>Made sure all columns were the right data types- float</a:t>
            </a:r>
          </a:p>
          <a:p>
            <a:r>
              <a:rPr lang="en-US" sz="2400" dirty="0"/>
              <a:t>Removed rows with Nan</a:t>
            </a:r>
          </a:p>
          <a:p>
            <a:r>
              <a:rPr lang="en-US" sz="2400" dirty="0"/>
              <a:t>Created a loop that loops through all columns and rows and will produce a linear regression graph that compares other questions to overall Satisfaction</a:t>
            </a:r>
          </a:p>
          <a:p>
            <a:r>
              <a:rPr lang="en-US" sz="2400" dirty="0"/>
              <a:t>Saved all figures in one PDF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1396E-763C-4467-81E2-D6A51293C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151" y="482245"/>
            <a:ext cx="4767316" cy="59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21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2F82-4A3D-4967-BE44-79C3EE54E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6848" y="2346738"/>
            <a:ext cx="4270248" cy="704087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err="1">
                <a:solidFill>
                  <a:schemeClr val="tx1"/>
                </a:solidFill>
              </a:rPr>
              <a:t>Jupyter</a:t>
            </a:r>
            <a:r>
              <a:rPr lang="en-US" sz="2600" dirty="0">
                <a:solidFill>
                  <a:schemeClr val="tx1"/>
                </a:solidFill>
              </a:rPr>
              <a:t> Notebook</a:t>
            </a:r>
          </a:p>
          <a:p>
            <a:r>
              <a:rPr lang="en-US" dirty="0"/>
              <a:t>			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8EFB95-806A-4090-BAC3-F242D2A9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3079" y="2978575"/>
            <a:ext cx="5157787" cy="265119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6848D2-ADA4-4DD2-846D-7E3FB5D714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22711" y="3143250"/>
            <a:ext cx="2285265" cy="25971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E6A42-BC28-4DAF-AA6F-C5CF45289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9005" y="2274488"/>
            <a:ext cx="4270248" cy="7040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Browser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FEEF3-5146-42EC-A746-E10B2C9B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812" y="456692"/>
            <a:ext cx="7729728" cy="1188720"/>
          </a:xfrm>
        </p:spPr>
        <p:txBody>
          <a:bodyPr/>
          <a:lstStyle/>
          <a:p>
            <a:r>
              <a:rPr lang="en-US" b="1" dirty="0"/>
              <a:t>Results View samples</a:t>
            </a:r>
          </a:p>
        </p:txBody>
      </p:sp>
    </p:spTree>
    <p:extLst>
      <p:ext uri="{BB962C8B-B14F-4D97-AF65-F5344CB8AC3E}">
        <p14:creationId xmlns:p14="http://schemas.microsoft.com/office/powerpoint/2010/main" val="412258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DDC1E-B1E5-49EB-8FFC-D36E88ED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5186" y="3860348"/>
            <a:ext cx="5157787" cy="45460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LDP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9D78F-60A0-437E-86D6-BD727CF84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2988" y="1218711"/>
            <a:ext cx="5157787" cy="3354299"/>
          </a:xfrm>
        </p:spPr>
        <p:txBody>
          <a:bodyPr>
            <a:normAutofit/>
          </a:bodyPr>
          <a:lstStyle/>
          <a:p>
            <a:r>
              <a:rPr lang="en-US" dirty="0"/>
              <a:t>The aspect of the training that affected Overall Satisfaction the most is that “the field trainer was an effective facilitator of learning.”</a:t>
            </a:r>
          </a:p>
          <a:p>
            <a:pPr lvl="1"/>
            <a:r>
              <a:rPr lang="en-US" dirty="0"/>
              <a:t>R-squared = 0.28 ; Q9_1</a:t>
            </a:r>
          </a:p>
          <a:p>
            <a:r>
              <a:rPr lang="en-US" dirty="0"/>
              <a:t>The least important is that “the faculty collaborated in their approach to provide a meaningful learning experience for students.”</a:t>
            </a:r>
          </a:p>
          <a:p>
            <a:pPr lvl="1"/>
            <a:r>
              <a:rPr lang="en-US" dirty="0"/>
              <a:t>R-squared = 0.05 ; Q5#2_3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7DCCD7-AF46-4E97-B998-5B5EB66910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41140" y="3143250"/>
            <a:ext cx="3848408" cy="2597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AAABC-4230-4FC7-9E8D-72A7AABC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86" y="253807"/>
            <a:ext cx="10515600" cy="802025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51A7F-DBE4-4954-BC50-CB0F5B63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667" y="1264516"/>
            <a:ext cx="3895212" cy="2614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C5205-39E6-4B34-BFDB-5E7F6E18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86" y="4410079"/>
            <a:ext cx="5065589" cy="21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5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DDC1E-B1E5-49EB-8FFC-D36E88ED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3502129"/>
            <a:ext cx="5157787" cy="45460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9D78F-60A0-437E-86D6-BD727CF84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7777" y="907032"/>
            <a:ext cx="6451599" cy="3354299"/>
          </a:xfrm>
        </p:spPr>
        <p:txBody>
          <a:bodyPr>
            <a:normAutofit/>
          </a:bodyPr>
          <a:lstStyle/>
          <a:p>
            <a:r>
              <a:rPr lang="en-US" sz="2000" dirty="0"/>
              <a:t>The aspect of the training that affected Overall Satisfaction the most is that “the faculty brought different perspectives in a complementary fashion that enhanced the learning experience.”</a:t>
            </a:r>
          </a:p>
          <a:p>
            <a:pPr lvl="1"/>
            <a:r>
              <a:rPr lang="en-US" sz="1800" dirty="0"/>
              <a:t>R-squared = 0.25 ; Q9_1</a:t>
            </a:r>
          </a:p>
          <a:p>
            <a:r>
              <a:rPr lang="en-US" sz="2000" dirty="0"/>
              <a:t>The least important is the hotel.</a:t>
            </a:r>
          </a:p>
          <a:p>
            <a:pPr lvl="1"/>
            <a:r>
              <a:rPr lang="en-US" sz="1800" dirty="0"/>
              <a:t>R-squared = 0.01 ; Q25_15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C6796F1-1920-457A-A046-0D2185C928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9081" y="3143250"/>
            <a:ext cx="3932526" cy="2597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AAABC-4230-4FC7-9E8D-72A7AABC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48"/>
            <a:ext cx="10515600" cy="673966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BDE0C-9AAF-4F39-8DF6-76F5A298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54" y="3956731"/>
            <a:ext cx="6347999" cy="2528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0D4A8-21D3-4086-8326-57392F3FC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330" y="907032"/>
            <a:ext cx="4551218" cy="30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1B70F5-622A-4A75-95EA-BADC5B6F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50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Twitter analysis of top competitors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DFB46-F8AC-4724-840C-BFD8DEE1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48" y="1542222"/>
            <a:ext cx="6828919" cy="51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5953-953C-4305-9661-BF15D71A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48" y="388958"/>
            <a:ext cx="9215797" cy="1188720"/>
          </a:xfrm>
        </p:spPr>
        <p:txBody>
          <a:bodyPr>
            <a:normAutofit/>
          </a:bodyPr>
          <a:lstStyle/>
          <a:p>
            <a:r>
              <a:rPr lang="en-US" sz="3600" b="1" dirty="0"/>
              <a:t>Tweets by Company </a:t>
            </a:r>
            <a:r>
              <a:rPr lang="en-US" sz="2000" dirty="0"/>
              <a:t>(as of:  8/18/2018)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A60CF4-5903-489A-9A7C-BC8DF0CB9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32771"/>
              </p:ext>
            </p:extLst>
          </p:nvPr>
        </p:nvGraphicFramePr>
        <p:xfrm>
          <a:off x="524935" y="1725669"/>
          <a:ext cx="11245625" cy="222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738">
                  <a:extLst>
                    <a:ext uri="{9D8B030D-6E8A-4147-A177-3AD203B41FA5}">
                      <a16:colId xmlns:a16="http://schemas.microsoft.com/office/drawing/2014/main" val="2504499108"/>
                    </a:ext>
                  </a:extLst>
                </a:gridCol>
                <a:gridCol w="1666367">
                  <a:extLst>
                    <a:ext uri="{9D8B030D-6E8A-4147-A177-3AD203B41FA5}">
                      <a16:colId xmlns:a16="http://schemas.microsoft.com/office/drawing/2014/main" val="3326390394"/>
                    </a:ext>
                  </a:extLst>
                </a:gridCol>
                <a:gridCol w="1935997">
                  <a:extLst>
                    <a:ext uri="{9D8B030D-6E8A-4147-A177-3AD203B41FA5}">
                      <a16:colId xmlns:a16="http://schemas.microsoft.com/office/drawing/2014/main" val="1043026377"/>
                    </a:ext>
                  </a:extLst>
                </a:gridCol>
                <a:gridCol w="1954260">
                  <a:extLst>
                    <a:ext uri="{9D8B030D-6E8A-4147-A177-3AD203B41FA5}">
                      <a16:colId xmlns:a16="http://schemas.microsoft.com/office/drawing/2014/main" val="437363814"/>
                    </a:ext>
                  </a:extLst>
                </a:gridCol>
                <a:gridCol w="1616375">
                  <a:extLst>
                    <a:ext uri="{9D8B030D-6E8A-4147-A177-3AD203B41FA5}">
                      <a16:colId xmlns:a16="http://schemas.microsoft.com/office/drawing/2014/main" val="2198226345"/>
                    </a:ext>
                  </a:extLst>
                </a:gridCol>
                <a:gridCol w="1720888">
                  <a:extLst>
                    <a:ext uri="{9D8B030D-6E8A-4147-A177-3AD203B41FA5}">
                      <a16:colId xmlns:a16="http://schemas.microsoft.com/office/drawing/2014/main" val="1725808660"/>
                    </a:ext>
                  </a:extLst>
                </a:gridCol>
              </a:tblGrid>
              <a:tr h="349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430700"/>
                  </a:ext>
                </a:extLst>
              </a:tr>
              <a:tr h="349098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AchieveForum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84404"/>
                  </a:ext>
                </a:extLst>
              </a:tr>
              <a:tr h="349098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Dale Carnegie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034062"/>
                  </a:ext>
                </a:extLst>
              </a:tr>
              <a:tr h="349098">
                <a:tc>
                  <a:txBody>
                    <a:bodyPr/>
                    <a:lstStyle/>
                    <a:p>
                      <a:pPr fontAlgn="t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WestPoint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12011"/>
                  </a:ext>
                </a:extLst>
              </a:tr>
              <a:tr h="401158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Harvard Biz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68.2K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5.37M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418828"/>
                  </a:ext>
                </a:extLst>
              </a:tr>
              <a:tr h="349098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CCL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6649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5A7273-4802-4C73-8F00-302C15CD61D2}"/>
              </a:ext>
            </a:extLst>
          </p:cNvPr>
          <p:cNvSpPr txBox="1"/>
          <p:nvPr/>
        </p:nvSpPr>
        <p:spPr>
          <a:xfrm>
            <a:off x="681567" y="4103618"/>
            <a:ext cx="1093236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Almost all Twitter tweets are using some form of graphic image, video, or .wav file.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CCL tweets are limited to 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.jpg images but have quality messaging content.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HarvardBiz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000" dirty="0">
                <a:latin typeface="Calibri" panose="020F0502020204030204"/>
              </a:rPr>
              <a:t>WestPoint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Dale Carnegie share statements not solely focused on Leadership.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AchieveForum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new entry into the market also does not have a large number of followers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Following and Followers is a discussion point (following – what data do you get back and how is it analyzed?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HarvardBiz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20 likes (Twitter error?) or NO ONE LIKES THEM!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88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45C1B6-F51D-FE47-AB1C-CF65AE2A6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905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8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7334-E24F-4F2D-A98C-1A4B1938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365125"/>
            <a:ext cx="11819467" cy="1325563"/>
          </a:xfrm>
        </p:spPr>
        <p:txBody>
          <a:bodyPr/>
          <a:lstStyle/>
          <a:p>
            <a:r>
              <a:rPr lang="en-US" b="1" dirty="0"/>
              <a:t> Leadership Courses require a CCL </a:t>
            </a:r>
            <a:r>
              <a:rPr lang="en-US" b="1" dirty="0" err="1"/>
              <a:t>Mgmt</a:t>
            </a:r>
            <a:r>
              <a:rPr lang="en-US" b="1" dirty="0"/>
              <a:t> Review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FF4BF-5589-4919-9133-E628E9E4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30" y="1872076"/>
            <a:ext cx="8323400" cy="47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9D9D-3F9A-4A8C-8093-42508F96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573" y="288416"/>
            <a:ext cx="7729728" cy="1188720"/>
          </a:xfrm>
        </p:spPr>
        <p:txBody>
          <a:bodyPr/>
          <a:lstStyle/>
          <a:p>
            <a:r>
              <a:rPr lang="en-US" b="1" dirty="0"/>
              <a:t>Leadership Analysis </a:t>
            </a:r>
            <a:r>
              <a:rPr lang="en-US" b="1" dirty="0" err="1"/>
              <a:t>Mgmt</a:t>
            </a:r>
            <a:r>
              <a:rPr lang="en-US" b="1" dirty="0"/>
              <a:t> Review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503BF-5C64-4AF6-9EEB-B6066F69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04" y="1674272"/>
            <a:ext cx="8614665" cy="2717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C8B3F1-8A9B-492C-B5FA-556756D136EF}"/>
              </a:ext>
            </a:extLst>
          </p:cNvPr>
          <p:cNvSpPr/>
          <p:nvPr/>
        </p:nvSpPr>
        <p:spPr>
          <a:xfrm>
            <a:off x="745067" y="4588933"/>
            <a:ext cx="108373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assessment count data to sales data to address the declines.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attendance projection of the first half of the year addresses some of the 2017-2018 numbers.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CCL needs to determine if all attendees completed assessments.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CCL Sales team needs to fill the classroom to take advantage of maximum capacity without impacting the program quality and student satisfaction.</a:t>
            </a:r>
          </a:p>
        </p:txBody>
      </p:sp>
    </p:spTree>
    <p:extLst>
      <p:ext uri="{BB962C8B-B14F-4D97-AF65-F5344CB8AC3E}">
        <p14:creationId xmlns:p14="http://schemas.microsoft.com/office/powerpoint/2010/main" val="3868555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A02C-E0A6-4AE2-AE82-09EB7860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002" y="507492"/>
            <a:ext cx="7729728" cy="1188720"/>
          </a:xfrm>
        </p:spPr>
        <p:txBody>
          <a:bodyPr/>
          <a:lstStyle/>
          <a:p>
            <a:r>
              <a:rPr lang="en-US" b="1" dirty="0"/>
              <a:t>Leadership Heat Map (USA Locations)</a:t>
            </a:r>
            <a:endParaRPr lang="en-US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5E84D97-DE34-F944-9A45-DB607BCC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6" y="1830208"/>
            <a:ext cx="10016067" cy="4723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EAC6C0-3ED8-0E4C-B76C-0155AD48F202}"/>
              </a:ext>
            </a:extLst>
          </p:cNvPr>
          <p:cNvSpPr/>
          <p:nvPr/>
        </p:nvSpPr>
        <p:spPr>
          <a:xfrm>
            <a:off x="2306781" y="1981199"/>
            <a:ext cx="79378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Simulated Heat Map</a:t>
            </a:r>
          </a:p>
        </p:txBody>
      </p:sp>
    </p:spTree>
    <p:extLst>
      <p:ext uri="{BB962C8B-B14F-4D97-AF65-F5344CB8AC3E}">
        <p14:creationId xmlns:p14="http://schemas.microsoft.com/office/powerpoint/2010/main" val="1723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D8D9-A19F-41B9-8755-B713183E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22825"/>
            <a:ext cx="7729728" cy="1188720"/>
          </a:xfrm>
        </p:spPr>
        <p:txBody>
          <a:bodyPr/>
          <a:lstStyle/>
          <a:p>
            <a:r>
              <a:rPr lang="en-US" b="1" dirty="0"/>
              <a:t>Build a better future for your yourself!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F23E3-0038-477A-B6DD-1E987CC6358F}"/>
              </a:ext>
            </a:extLst>
          </p:cNvPr>
          <p:cNvSpPr txBox="1"/>
          <p:nvPr/>
        </p:nvSpPr>
        <p:spPr>
          <a:xfrm>
            <a:off x="1149435" y="2019998"/>
            <a:ext cx="96221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Trust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Shape a motivational workplace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Clarify performance expectations (individual and team)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 needs based feedback to others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Realize the talent in others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Offer rewards and recognition that build motivation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performance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834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8D2F-E412-43F5-9798-D3FBAF9E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336" y="198579"/>
            <a:ext cx="7729728" cy="1188720"/>
          </a:xfrm>
        </p:spPr>
        <p:txBody>
          <a:bodyPr/>
          <a:lstStyle/>
          <a:p>
            <a:r>
              <a:rPr lang="en-US" dirty="0"/>
              <a:t>Recommendations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7335F-73EB-4EEA-A63A-582D730F9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1691324"/>
            <a:ext cx="5689600" cy="4551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        Twitter</a:t>
            </a:r>
          </a:p>
          <a:p>
            <a:pPr lvl="1"/>
            <a:r>
              <a:rPr lang="en-US" sz="2200" dirty="0"/>
              <a:t>All CCL graphics and video content should display the CCL name and have a copywrite.</a:t>
            </a:r>
          </a:p>
          <a:p>
            <a:pPr lvl="1"/>
            <a:r>
              <a:rPr lang="en-US" sz="2200" dirty="0"/>
              <a:t>Text in tweets should be consistent with graphic content improving the Vader sentiment analysis.</a:t>
            </a:r>
          </a:p>
          <a:p>
            <a:pPr lvl="1"/>
            <a:r>
              <a:rPr lang="en-US" sz="2200" dirty="0"/>
              <a:t>Track CCL and competitor tweets (quarterly for </a:t>
            </a:r>
            <a:r>
              <a:rPr lang="en-US" sz="2200" dirty="0" err="1"/>
              <a:t>mgmt</a:t>
            </a:r>
            <a:r>
              <a:rPr lang="en-US" sz="2200" dirty="0"/>
              <a:t> dashboards)</a:t>
            </a:r>
          </a:p>
          <a:p>
            <a:pPr lvl="1"/>
            <a:r>
              <a:rPr lang="en-US" sz="2200" dirty="0"/>
              <a:t>Promote CCL services by varying the message - track to sales data.  </a:t>
            </a:r>
          </a:p>
          <a:p>
            <a:pPr lvl="1"/>
            <a:r>
              <a:rPr lang="en-US" sz="2200" dirty="0"/>
              <a:t>Cite all non-CCL content </a:t>
            </a:r>
          </a:p>
          <a:p>
            <a:pPr lvl="1"/>
            <a:r>
              <a:rPr lang="en-US" sz="2200" dirty="0"/>
              <a:t>Engage Clients to tweet to their employees and promote their business and CCL.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E67EC-AB38-4EEA-81C7-F122B6695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2266" y="1625599"/>
            <a:ext cx="5071533" cy="4551363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     </a:t>
            </a:r>
            <a:r>
              <a:rPr lang="en-US" sz="2200" dirty="0">
                <a:solidFill>
                  <a:schemeClr val="tx1"/>
                </a:solidFill>
              </a:rPr>
              <a:t>Current and Future Clients</a:t>
            </a:r>
          </a:p>
          <a:p>
            <a:pPr lvl="1"/>
            <a:r>
              <a:rPr lang="en-US" sz="2200" dirty="0"/>
              <a:t>Engage current CCL Clients during class and obtain five names of individuals that would benefit from CCL services.</a:t>
            </a:r>
          </a:p>
          <a:p>
            <a:pPr lvl="1"/>
            <a:r>
              <a:rPr lang="en-US" sz="2200" dirty="0"/>
              <a:t>Promote profitable CCL services or courses in all classes.</a:t>
            </a:r>
          </a:p>
          <a:p>
            <a:pPr lvl="1"/>
            <a:r>
              <a:rPr lang="en-US" sz="2200" dirty="0"/>
              <a:t>Source new Clients based on Bloomberg business/industry for growing and declining businesses.</a:t>
            </a:r>
          </a:p>
          <a:p>
            <a:pPr lvl="1"/>
            <a:r>
              <a:rPr lang="en-US" sz="2200" dirty="0"/>
              <a:t>Engage the CCL Sales Team to fill the empty seats for each session.</a:t>
            </a:r>
          </a:p>
          <a:p>
            <a:pPr lvl="1"/>
            <a:r>
              <a:rPr lang="en-US" sz="2200" dirty="0"/>
              <a:t>Regionally grow CCL awareness through Social Media services.</a:t>
            </a:r>
          </a:p>
          <a:p>
            <a:pPr lvl="1"/>
            <a:r>
              <a:rPr lang="en-US" sz="2200" dirty="0"/>
              <a:t>Employ Bots to distribute tweets.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86FEA-2A74-4D05-9F71-BE59ABEAAE4A}"/>
              </a:ext>
            </a:extLst>
          </p:cNvPr>
          <p:cNvSpPr/>
          <p:nvPr/>
        </p:nvSpPr>
        <p:spPr>
          <a:xfrm>
            <a:off x="0" y="6478980"/>
            <a:ext cx="3615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http://ww.staceymyers.com/what-can-i-tweet/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47418-6D84-4B62-89A8-B6DE385F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58" y="1410404"/>
            <a:ext cx="433742" cy="4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3E1B-60A4-DA44-99F1-1E916F2B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72" y="474362"/>
            <a:ext cx="7729728" cy="1188720"/>
          </a:xfrm>
        </p:spPr>
        <p:txBody>
          <a:bodyPr/>
          <a:lstStyle/>
          <a:p>
            <a:r>
              <a:rPr lang="en-US" dirty="0"/>
              <a:t>Coding Bloopers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940F3-1BFD-F242-BFEA-1AABB4E7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3" y="2377350"/>
            <a:ext cx="4443917" cy="29532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3B316-5752-C64D-86CE-DD8CAC11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296" y="342316"/>
            <a:ext cx="3159397" cy="3063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09CCA-B818-364D-8544-EF69EB543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8" y="3853998"/>
            <a:ext cx="5932804" cy="26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8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BCF8C-6938-E343-A0F6-3C652358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14"/>
            <a:ext cx="12192000" cy="6682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2197F1-D64B-AF4A-A6CC-7F5B1AB84081}"/>
              </a:ext>
            </a:extLst>
          </p:cNvPr>
          <p:cNvSpPr txBox="1"/>
          <p:nvPr/>
        </p:nvSpPr>
        <p:spPr>
          <a:xfrm>
            <a:off x="6460178" y="6027003"/>
            <a:ext cx="697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Quick origin story</a:t>
            </a:r>
          </a:p>
        </p:txBody>
      </p:sp>
    </p:spTree>
    <p:extLst>
      <p:ext uri="{BB962C8B-B14F-4D97-AF65-F5344CB8AC3E}">
        <p14:creationId xmlns:p14="http://schemas.microsoft.com/office/powerpoint/2010/main" val="281199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8562E-71FD-7F49-9D80-538FF794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56" y="1576765"/>
            <a:ext cx="5728557" cy="408561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DC4726-F1C4-E84B-8E65-4AD468F3B2B1}"/>
              </a:ext>
            </a:extLst>
          </p:cNvPr>
          <p:cNvSpPr txBox="1">
            <a:spLocks/>
          </p:cNvSpPr>
          <p:nvPr/>
        </p:nvSpPr>
        <p:spPr>
          <a:xfrm>
            <a:off x="1556054" y="391432"/>
            <a:ext cx="9037963" cy="999067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Center for Creative Leadership - 1972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D8FC6-B19C-3547-AFB4-C5F2CBB76575}"/>
              </a:ext>
            </a:extLst>
          </p:cNvPr>
          <p:cNvSpPr txBox="1"/>
          <p:nvPr/>
        </p:nvSpPr>
        <p:spPr>
          <a:xfrm>
            <a:off x="3329617" y="5855296"/>
            <a:ext cx="726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programs were 16 weeks long!</a:t>
            </a:r>
          </a:p>
        </p:txBody>
      </p:sp>
    </p:spTree>
    <p:extLst>
      <p:ext uri="{BB962C8B-B14F-4D97-AF65-F5344CB8AC3E}">
        <p14:creationId xmlns:p14="http://schemas.microsoft.com/office/powerpoint/2010/main" val="380240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DC4726-F1C4-E84B-8E65-4AD468F3B2B1}"/>
              </a:ext>
            </a:extLst>
          </p:cNvPr>
          <p:cNvSpPr txBox="1">
            <a:spLocks/>
          </p:cNvSpPr>
          <p:nvPr/>
        </p:nvSpPr>
        <p:spPr>
          <a:xfrm>
            <a:off x="1556054" y="391432"/>
            <a:ext cx="9037963" cy="999067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 Flagship 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4AA64-B915-5B48-8931-8BBD02C74E2C}"/>
              </a:ext>
            </a:extLst>
          </p:cNvPr>
          <p:cNvSpPr txBox="1"/>
          <p:nvPr/>
        </p:nvSpPr>
        <p:spPr>
          <a:xfrm>
            <a:off x="1556055" y="2540000"/>
            <a:ext cx="1019568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MLP</a:t>
            </a:r>
            <a:r>
              <a:rPr lang="en-US" sz="3200" dirty="0"/>
              <a:t> – Maximizing Your Leadership Potential (3 Days)</a:t>
            </a:r>
          </a:p>
          <a:p>
            <a:endParaRPr lang="en-US" sz="3200" dirty="0"/>
          </a:p>
          <a:p>
            <a:r>
              <a:rPr lang="en-US" sz="3200" b="1" dirty="0"/>
              <a:t>LDP</a:t>
            </a:r>
            <a:r>
              <a:rPr lang="en-US" sz="3200" dirty="0"/>
              <a:t> – Leadership Development Program(5 Days) </a:t>
            </a:r>
          </a:p>
          <a:p>
            <a:endParaRPr lang="en-US" sz="3200" dirty="0"/>
          </a:p>
          <a:p>
            <a:r>
              <a:rPr lang="en-US" sz="3200" b="1" dirty="0"/>
              <a:t>LOI</a:t>
            </a:r>
            <a:r>
              <a:rPr lang="en-US" sz="3200" dirty="0"/>
              <a:t> – Leading for Organizational Impact (5 Days)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0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C5X-P9vKT7Hb7srQ2VCcIp1gs0nNudfMfTf9l_GJEgIx6vFwpYh1DmMp3moDFAmiK3mlj9Mz4Qs_lai61SNQAWOoULVJDY58R1EG2A9oTo177PqcDnMir-Ac3R1wI-WUfUAziz31">
            <a:extLst>
              <a:ext uri="{FF2B5EF4-FFF2-40B4-BE49-F238E27FC236}">
                <a16:creationId xmlns:a16="http://schemas.microsoft.com/office/drawing/2014/main" id="{5D319ACD-674C-1B40-B765-D3A510C1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34" y="2007286"/>
            <a:ext cx="8666691" cy="387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12C245-761E-E74E-B115-2A929A6D2CFE}"/>
              </a:ext>
            </a:extLst>
          </p:cNvPr>
          <p:cNvSpPr txBox="1">
            <a:spLocks/>
          </p:cNvSpPr>
          <p:nvPr/>
        </p:nvSpPr>
        <p:spPr>
          <a:xfrm>
            <a:off x="1505255" y="508000"/>
            <a:ext cx="9037963" cy="999067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Nature of Data Collected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71E5E-9E63-0C48-BAA7-88D39F564E32}"/>
              </a:ext>
            </a:extLst>
          </p:cNvPr>
          <p:cNvSpPr txBox="1"/>
          <p:nvPr/>
        </p:nvSpPr>
        <p:spPr>
          <a:xfrm>
            <a:off x="457199" y="1913467"/>
            <a:ext cx="255693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Achievement of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 of skills learned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 staff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Supporting services (hotel, facility)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0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 idx="4294967295"/>
          </p:nvPr>
        </p:nvSpPr>
        <p:spPr>
          <a:xfrm>
            <a:off x="0" y="508000"/>
            <a:ext cx="11360150" cy="12874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" b="1" dirty="0"/>
            </a:br>
            <a:r>
              <a:rPr lang="en" b="1" dirty="0"/>
              <a:t>Cleaning the Data </a:t>
            </a:r>
            <a:endParaRPr b="1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0" y="2282825"/>
            <a:ext cx="5334000" cy="26479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b="1" dirty="0"/>
              <a:t>Investigating the dataset:</a:t>
            </a:r>
            <a:endParaRPr sz="2667" b="1" dirty="0"/>
          </a:p>
          <a:p>
            <a:pPr marL="609585" indent="-474121">
              <a:spcBef>
                <a:spcPts val="0"/>
              </a:spcBef>
              <a:buSzPts val="2000"/>
              <a:buChar char="●"/>
            </a:pPr>
            <a:r>
              <a:rPr lang="en" sz="2667" dirty="0"/>
              <a:t>Inconsistent naming conventions </a:t>
            </a:r>
            <a:endParaRPr sz="2667" dirty="0"/>
          </a:p>
          <a:p>
            <a:pPr marL="609585" indent="-474121">
              <a:spcBef>
                <a:spcPts val="0"/>
              </a:spcBef>
              <a:buSzPts val="2000"/>
              <a:buChar char="●"/>
            </a:pPr>
            <a:r>
              <a:rPr lang="en" sz="2667" dirty="0"/>
              <a:t>Survey responses varied by column </a:t>
            </a:r>
            <a:endParaRPr sz="2667" dirty="0"/>
          </a:p>
          <a:p>
            <a:pPr marL="0" indent="0">
              <a:spcBef>
                <a:spcPts val="2133"/>
              </a:spcBef>
              <a:buNone/>
            </a:pPr>
            <a:r>
              <a:rPr lang="en" sz="2667" b="1" dirty="0"/>
              <a:t>Function to clean the data:</a:t>
            </a:r>
            <a:endParaRPr sz="2667" b="1" dirty="0"/>
          </a:p>
          <a:p>
            <a:pPr marL="609585" indent="-474121">
              <a:spcBef>
                <a:spcPts val="0"/>
              </a:spcBef>
              <a:buSzPts val="2000"/>
              <a:buChar char="●"/>
            </a:pPr>
            <a:r>
              <a:rPr lang="en" sz="2667" dirty="0" err="1"/>
              <a:t>Clean_dat</a:t>
            </a:r>
            <a:r>
              <a:rPr lang="en" sz="2667" dirty="0"/>
              <a:t>(“column name”) </a:t>
            </a:r>
            <a:endParaRPr sz="2667" dirty="0"/>
          </a:p>
          <a:p>
            <a:pPr marL="609585" indent="-474121">
              <a:spcBef>
                <a:spcPts val="0"/>
              </a:spcBef>
              <a:buSzPts val="2000"/>
              <a:buChar char="●"/>
            </a:pPr>
            <a:r>
              <a:rPr lang="en" sz="2667" dirty="0"/>
              <a:t>Multiple cases </a:t>
            </a:r>
            <a:endParaRPr sz="26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667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11272838" y="5084763"/>
            <a:ext cx="919162" cy="419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1867" b="1">
                <a:solidFill>
                  <a:schemeClr val="lt1"/>
                </a:solidFill>
              </a:rPr>
              <a:t>15</a:t>
            </a:r>
            <a:endParaRPr sz="1867"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4294967295"/>
          </p:nvPr>
        </p:nvSpPr>
        <p:spPr>
          <a:xfrm>
            <a:off x="11272838" y="4511675"/>
            <a:ext cx="919162" cy="419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1867" b="1">
                <a:solidFill>
                  <a:schemeClr val="lt1"/>
                </a:solidFill>
              </a:rPr>
              <a:t>25</a:t>
            </a:r>
            <a:endParaRPr sz="1867">
              <a:solidFill>
                <a:schemeClr val="lt1"/>
              </a:solidFill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4294967295"/>
          </p:nvPr>
        </p:nvSpPr>
        <p:spPr>
          <a:xfrm>
            <a:off x="11272838" y="3914775"/>
            <a:ext cx="919162" cy="419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1867" b="1">
                <a:solidFill>
                  <a:schemeClr val="lt1"/>
                </a:solidFill>
              </a:rPr>
              <a:t>35</a:t>
            </a:r>
            <a:endParaRPr sz="1867">
              <a:solidFill>
                <a:schemeClr val="lt1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099" y="2139583"/>
            <a:ext cx="3673267" cy="408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69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 idx="4294967295"/>
          </p:nvPr>
        </p:nvSpPr>
        <p:spPr>
          <a:xfrm>
            <a:off x="0" y="508000"/>
            <a:ext cx="11360150" cy="12874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" b="1" dirty="0"/>
            </a:br>
            <a:r>
              <a:rPr lang="en" b="1" dirty="0"/>
              <a:t>Achievement of Objectives</a:t>
            </a:r>
            <a:endParaRPr b="1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0" y="1455738"/>
            <a:ext cx="5765800" cy="43053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sz="2667" dirty="0"/>
          </a:p>
          <a:p>
            <a:pPr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</a:rPr>
              <a:t>Different target audience and focus per program, but overall minimal difference between mean scores on achievability and applicability </a:t>
            </a:r>
          </a:p>
          <a:p>
            <a:pPr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</a:rPr>
              <a:t>Common Threads</a:t>
            </a:r>
          </a:p>
          <a:p>
            <a:pPr lvl="1"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</a:rPr>
              <a:t>Influence</a:t>
            </a:r>
          </a:p>
          <a:p>
            <a:pPr lvl="1"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</a:rPr>
              <a:t>Communication</a:t>
            </a:r>
          </a:p>
          <a:p>
            <a:pPr lvl="1"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</a:rPr>
              <a:t>Dealing with conflict </a:t>
            </a:r>
          </a:p>
          <a:p>
            <a:pPr lvl="1">
              <a:spcBef>
                <a:spcPts val="2133"/>
              </a:spcBef>
            </a:pPr>
            <a:endParaRPr lang="en-US" sz="2467" b="1" dirty="0"/>
          </a:p>
          <a:p>
            <a:pPr lvl="1">
              <a:spcBef>
                <a:spcPts val="2133"/>
              </a:spcBef>
            </a:pPr>
            <a:endParaRPr sz="24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6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1435B-1861-FF46-A2FC-7924ED35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812" y="2724675"/>
            <a:ext cx="4973041" cy="32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 idx="4294967295"/>
          </p:nvPr>
        </p:nvSpPr>
        <p:spPr>
          <a:xfrm>
            <a:off x="831850" y="419100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Faculty Ratings</a:t>
            </a:r>
            <a:endParaRPr b="1"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5332413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800" b="1" dirty="0"/>
              <a:t>Findings</a:t>
            </a:r>
            <a:endParaRPr sz="2133" dirty="0"/>
          </a:p>
          <a:p>
            <a:pPr marL="609585" indent="-440256">
              <a:buSzPts val="1600"/>
            </a:pPr>
            <a:r>
              <a:rPr lang="en" sz="2133" dirty="0"/>
              <a:t>Multiple bar graphs of the distributions of data</a:t>
            </a:r>
          </a:p>
          <a:p>
            <a:pPr indent="-440256">
              <a:buSzPts val="1600"/>
            </a:pPr>
            <a:r>
              <a:rPr lang="en-US" sz="2133" dirty="0">
                <a:solidFill>
                  <a:srgbClr val="FFFFFF"/>
                </a:solidFill>
              </a:rPr>
              <a:t>After plotting 13 histograms from LDP and LOI datasets, found consistency in a majority of responses</a:t>
            </a:r>
          </a:p>
          <a:p>
            <a:pPr indent="-440256">
              <a:buSzPts val="1600"/>
            </a:pPr>
            <a:r>
              <a:rPr lang="en-US" sz="2133" dirty="0">
                <a:solidFill>
                  <a:srgbClr val="FFFFFF"/>
                </a:solidFill>
              </a:rPr>
              <a:t>Percent(df, </a:t>
            </a:r>
            <a:r>
              <a:rPr lang="en-US" sz="2133" dirty="0" err="1">
                <a:solidFill>
                  <a:srgbClr val="FFFFFF"/>
                </a:solidFill>
              </a:rPr>
              <a:t>col_name</a:t>
            </a:r>
            <a:r>
              <a:rPr lang="en-US" sz="2133" dirty="0">
                <a:solidFill>
                  <a:srgbClr val="FFFFFF"/>
                </a:solidFill>
              </a:rPr>
              <a:t>, </a:t>
            </a:r>
            <a:r>
              <a:rPr lang="en-US" sz="2133" dirty="0" err="1">
                <a:solidFill>
                  <a:srgbClr val="FFFFFF"/>
                </a:solidFill>
              </a:rPr>
              <a:t>start_index</a:t>
            </a:r>
            <a:r>
              <a:rPr lang="en-US" sz="2133" dirty="0">
                <a:solidFill>
                  <a:srgbClr val="FFFFFF"/>
                </a:solidFill>
              </a:rPr>
              <a:t>) function</a:t>
            </a:r>
            <a:endParaRPr lang="en" sz="2133" dirty="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000" y="1356967"/>
            <a:ext cx="5486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12E09-4D56-4449-8C86-67820292D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28" y="5194234"/>
            <a:ext cx="10279544" cy="15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674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{3BBFF92C-EA0E-7B4B-825E-99F01327E189}tf10001120</Template>
  <TotalTime>7139</TotalTime>
  <Words>1215</Words>
  <Application>Microsoft Macintosh PowerPoint</Application>
  <PresentationFormat>Widescreen</PresentationFormat>
  <Paragraphs>178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Gill Sans MT</vt:lpstr>
      <vt:lpstr>Lato</vt:lpstr>
      <vt:lpstr>Parcel</vt:lpstr>
      <vt:lpstr> Center for Creative Leadership Leadership Development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Cleaning the Data </vt:lpstr>
      <vt:lpstr> Achievement of Objectives</vt:lpstr>
      <vt:lpstr>Faculty Ratings</vt:lpstr>
      <vt:lpstr>PowerPoint Presentation</vt:lpstr>
      <vt:lpstr>PowerPoint Presentation</vt:lpstr>
      <vt:lpstr>Linear Regression Analysis</vt:lpstr>
      <vt:lpstr>Survey Data</vt:lpstr>
      <vt:lpstr>Code {Question} vs Overall Satisfaction</vt:lpstr>
      <vt:lpstr>Results View samples</vt:lpstr>
      <vt:lpstr> Findings </vt:lpstr>
      <vt:lpstr> Findings </vt:lpstr>
      <vt:lpstr>Twitter analysis of top competitors</vt:lpstr>
      <vt:lpstr>Tweets by Company (as of:  8/18/2018)</vt:lpstr>
      <vt:lpstr> Leadership Courses require a CCL Mgmt Review</vt:lpstr>
      <vt:lpstr>Leadership Analysis Mgmt Review</vt:lpstr>
      <vt:lpstr>Leadership Heat Map (USA Locations)</vt:lpstr>
      <vt:lpstr>Build a better future for your yourself!</vt:lpstr>
      <vt:lpstr>Recommendations </vt:lpstr>
      <vt:lpstr>Coding Bloopers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Center for Creative Leadership Leadership Development Analysis</dc:title>
  <dc:creator>Microsoft Office User</dc:creator>
  <cp:lastModifiedBy>Microsoft Office User</cp:lastModifiedBy>
  <cp:revision>28</cp:revision>
  <dcterms:created xsi:type="dcterms:W3CDTF">2018-08-17T02:40:42Z</dcterms:created>
  <dcterms:modified xsi:type="dcterms:W3CDTF">2018-08-22T02:36:08Z</dcterms:modified>
</cp:coreProperties>
</file>